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65" r:id="rId2"/>
    <p:sldId id="290" r:id="rId3"/>
    <p:sldId id="291" r:id="rId4"/>
    <p:sldId id="267" r:id="rId5"/>
    <p:sldId id="272" r:id="rId6"/>
    <p:sldId id="282" r:id="rId7"/>
    <p:sldId id="283" r:id="rId8"/>
    <p:sldId id="284" r:id="rId9"/>
    <p:sldId id="285" r:id="rId10"/>
    <p:sldId id="286" r:id="rId11"/>
    <p:sldId id="287" r:id="rId12"/>
    <p:sldId id="257" r:id="rId13"/>
    <p:sldId id="268" r:id="rId14"/>
    <p:sldId id="279" r:id="rId15"/>
    <p:sldId id="280" r:id="rId16"/>
    <p:sldId id="288" r:id="rId17"/>
    <p:sldId id="292" r:id="rId18"/>
    <p:sldId id="270" r:id="rId19"/>
    <p:sldId id="271" r:id="rId20"/>
    <p:sldId id="281" r:id="rId21"/>
    <p:sldId id="26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85"/>
    <p:restoredTop sz="91758"/>
  </p:normalViewPr>
  <p:slideViewPr>
    <p:cSldViewPr snapToGrid="0" snapToObjects="1">
      <p:cViewPr varScale="1">
        <p:scale>
          <a:sx n="116" d="100"/>
          <a:sy n="116" d="100"/>
        </p:scale>
        <p:origin x="240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4.pn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D3CD51-2E4E-3345-B094-A1F9EB5EF3F4}" type="datetimeFigureOut">
              <a:rPr lang="en-US" smtClean="0"/>
              <a:t>2/11/19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DA86D4-D06A-8047-AED7-A2614CAE9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795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the term Data Management Plan?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151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Organization = you can search and find</a:t>
            </a:r>
          </a:p>
          <a:p>
            <a:r>
              <a:rPr lang="en-US" dirty="0"/>
              <a:t>Being able to share is secondary</a:t>
            </a:r>
          </a:p>
          <a:p>
            <a:r>
              <a:rPr lang="en-US" dirty="0"/>
              <a:t>For certain projects, dynamically linking, if Excel is your primary tool interaction with your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430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7524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 err="1"/>
              <a:t>libraries.ou.edu</a:t>
            </a:r>
            <a:r>
              <a:rPr lang="en-US" dirty="0"/>
              <a:t> and search for readme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149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Spreadsheets are a good place to start</a:t>
            </a:r>
          </a:p>
          <a:p>
            <a:r>
              <a:rPr lang="en-US" dirty="0"/>
              <a:t>Add comparison to CSV – easy to read, no tabs, imports to most programs, can be connected programming language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8299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Handouts option – pass out a worksheet with this same representation, ask groups to discuss for a few minutes</a:t>
            </a:r>
          </a:p>
          <a:p>
            <a:endParaRPr lang="en-US" dirty="0"/>
          </a:p>
          <a:p>
            <a:r>
              <a:rPr lang="en-US"/>
              <a:t>ZOOM VIDEO FEED AT BOTTOM LEFT CORNER IN LL123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8241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844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these on the handout!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87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Handouts option – pass out a worksheet with this same representation, ask groups to discuss for a few minutes</a:t>
            </a:r>
          </a:p>
          <a:p>
            <a:endParaRPr lang="en-US" dirty="0"/>
          </a:p>
          <a:p>
            <a:r>
              <a:rPr lang="en-US"/>
              <a:t>ZOOM VIDEO FEED AT BOTTOM LEFT CORNER IN LL123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72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high-level nomenclature </a:t>
            </a:r>
          </a:p>
          <a:p>
            <a:r>
              <a:rPr lang="en-US" dirty="0"/>
              <a:t>http://</a:t>
            </a:r>
            <a:r>
              <a:rPr lang="en-US" dirty="0" err="1"/>
              <a:t>classic.sdss.org</a:t>
            </a:r>
            <a:r>
              <a:rPr lang="en-US" dirty="0"/>
              <a:t>/dr6/</a:t>
            </a:r>
            <a:r>
              <a:rPr lang="en-US" dirty="0" err="1"/>
              <a:t>dm</a:t>
            </a:r>
            <a:r>
              <a:rPr lang="en-US" dirty="0"/>
              <a:t>/</a:t>
            </a:r>
            <a:r>
              <a:rPr lang="en-US" dirty="0" err="1"/>
              <a:t>flatFiles</a:t>
            </a:r>
            <a:r>
              <a:rPr lang="en-US" dirty="0"/>
              <a:t>/</a:t>
            </a:r>
            <a:r>
              <a:rPr lang="en-US" dirty="0" err="1"/>
              <a:t>spSpec.html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www.sdss.org</a:t>
            </a:r>
            <a:r>
              <a:rPr lang="en-US" dirty="0"/>
              <a:t>/dr14/manga/manga-data/data-model/</a:t>
            </a:r>
          </a:p>
          <a:p>
            <a:endParaRPr lang="en-US" dirty="0"/>
          </a:p>
          <a:p>
            <a:r>
              <a:rPr lang="en-US" dirty="0"/>
              <a:t>Long file names, nested folders (long path) can cause problems with certain tools like command line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12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high-level nomenclature </a:t>
            </a:r>
          </a:p>
          <a:p>
            <a:r>
              <a:rPr lang="en-US" dirty="0"/>
              <a:t>http://</a:t>
            </a:r>
            <a:r>
              <a:rPr lang="en-US" dirty="0" err="1"/>
              <a:t>classic.sdss.org</a:t>
            </a:r>
            <a:r>
              <a:rPr lang="en-US" dirty="0"/>
              <a:t>/dr6/</a:t>
            </a:r>
            <a:r>
              <a:rPr lang="en-US" dirty="0" err="1"/>
              <a:t>dm</a:t>
            </a:r>
            <a:r>
              <a:rPr lang="en-US" dirty="0"/>
              <a:t>/</a:t>
            </a:r>
            <a:r>
              <a:rPr lang="en-US" dirty="0" err="1"/>
              <a:t>flatFiles</a:t>
            </a:r>
            <a:r>
              <a:rPr lang="en-US" dirty="0"/>
              <a:t>/</a:t>
            </a:r>
            <a:r>
              <a:rPr lang="en-US" dirty="0" err="1"/>
              <a:t>spSpec.html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www.sdss.org</a:t>
            </a:r>
            <a:r>
              <a:rPr lang="en-US" dirty="0"/>
              <a:t>/dr14/manga/manga-data/data-model/</a:t>
            </a:r>
          </a:p>
          <a:p>
            <a:endParaRPr lang="en-US" dirty="0"/>
          </a:p>
          <a:p>
            <a:r>
              <a:rPr lang="en-US" dirty="0"/>
              <a:t>Long file names, nested folders (long path) can cause problems with certain tools like command line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0135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high-level nomenclature </a:t>
            </a:r>
          </a:p>
          <a:p>
            <a:r>
              <a:rPr lang="en-US" dirty="0"/>
              <a:t>http://</a:t>
            </a:r>
            <a:r>
              <a:rPr lang="en-US" dirty="0" err="1"/>
              <a:t>classic.sdss.org</a:t>
            </a:r>
            <a:r>
              <a:rPr lang="en-US" dirty="0"/>
              <a:t>/dr6/</a:t>
            </a:r>
            <a:r>
              <a:rPr lang="en-US" dirty="0" err="1"/>
              <a:t>dm</a:t>
            </a:r>
            <a:r>
              <a:rPr lang="en-US" dirty="0"/>
              <a:t>/</a:t>
            </a:r>
            <a:r>
              <a:rPr lang="en-US" dirty="0" err="1"/>
              <a:t>flatFiles</a:t>
            </a:r>
            <a:r>
              <a:rPr lang="en-US" dirty="0"/>
              <a:t>/</a:t>
            </a:r>
            <a:r>
              <a:rPr lang="en-US" dirty="0" err="1"/>
              <a:t>spSpec.html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www.sdss.org</a:t>
            </a:r>
            <a:r>
              <a:rPr lang="en-US" dirty="0"/>
              <a:t>/dr14/manga/manga-data/data-model/</a:t>
            </a:r>
          </a:p>
          <a:p>
            <a:endParaRPr lang="en-US" dirty="0"/>
          </a:p>
          <a:p>
            <a:r>
              <a:rPr lang="en-US" dirty="0"/>
              <a:t>Long file names, nested folders (long path) can cause problems with certain tools like command line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4018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high-level nomenclature </a:t>
            </a:r>
          </a:p>
          <a:p>
            <a:r>
              <a:rPr lang="en-US" dirty="0"/>
              <a:t>http://</a:t>
            </a:r>
            <a:r>
              <a:rPr lang="en-US" dirty="0" err="1"/>
              <a:t>classic.sdss.org</a:t>
            </a:r>
            <a:r>
              <a:rPr lang="en-US" dirty="0"/>
              <a:t>/dr6/</a:t>
            </a:r>
            <a:r>
              <a:rPr lang="en-US" dirty="0" err="1"/>
              <a:t>dm</a:t>
            </a:r>
            <a:r>
              <a:rPr lang="en-US" dirty="0"/>
              <a:t>/</a:t>
            </a:r>
            <a:r>
              <a:rPr lang="en-US" dirty="0" err="1"/>
              <a:t>flatFiles</a:t>
            </a:r>
            <a:r>
              <a:rPr lang="en-US" dirty="0"/>
              <a:t>/</a:t>
            </a:r>
            <a:r>
              <a:rPr lang="en-US" dirty="0" err="1"/>
              <a:t>spSpec.html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www.sdss.org</a:t>
            </a:r>
            <a:r>
              <a:rPr lang="en-US" dirty="0"/>
              <a:t>/dr14/manga/manga-data/data-model/</a:t>
            </a:r>
          </a:p>
          <a:p>
            <a:endParaRPr lang="en-US" dirty="0"/>
          </a:p>
          <a:p>
            <a:r>
              <a:rPr lang="en-US" dirty="0"/>
              <a:t>Long file names, nested folders (long path) can cause problems with certain tools like command line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014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high-level nomenclature </a:t>
            </a:r>
          </a:p>
          <a:p>
            <a:r>
              <a:rPr lang="en-US" dirty="0"/>
              <a:t>http://</a:t>
            </a:r>
            <a:r>
              <a:rPr lang="en-US" dirty="0" err="1"/>
              <a:t>classic.sdss.org</a:t>
            </a:r>
            <a:r>
              <a:rPr lang="en-US" dirty="0"/>
              <a:t>/dr6/</a:t>
            </a:r>
            <a:r>
              <a:rPr lang="en-US" dirty="0" err="1"/>
              <a:t>dm</a:t>
            </a:r>
            <a:r>
              <a:rPr lang="en-US" dirty="0"/>
              <a:t>/</a:t>
            </a:r>
            <a:r>
              <a:rPr lang="en-US" dirty="0" err="1"/>
              <a:t>flatFiles</a:t>
            </a:r>
            <a:r>
              <a:rPr lang="en-US" dirty="0"/>
              <a:t>/</a:t>
            </a:r>
            <a:r>
              <a:rPr lang="en-US" dirty="0" err="1"/>
              <a:t>spSpec.html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www.sdss.org</a:t>
            </a:r>
            <a:r>
              <a:rPr lang="en-US" dirty="0"/>
              <a:t>/dr14/manga/manga-data/data-model/</a:t>
            </a:r>
          </a:p>
          <a:p>
            <a:endParaRPr lang="en-US" dirty="0"/>
          </a:p>
          <a:p>
            <a:r>
              <a:rPr lang="en-US" dirty="0"/>
              <a:t>Long file names, nested folders (long path) can cause problems with certain tools like command line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7553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high-level nomenclature </a:t>
            </a:r>
          </a:p>
          <a:p>
            <a:r>
              <a:rPr lang="en-US" dirty="0"/>
              <a:t>http://</a:t>
            </a:r>
            <a:r>
              <a:rPr lang="en-US" dirty="0" err="1"/>
              <a:t>classic.sdss.org</a:t>
            </a:r>
            <a:r>
              <a:rPr lang="en-US" dirty="0"/>
              <a:t>/dr6/</a:t>
            </a:r>
            <a:r>
              <a:rPr lang="en-US" dirty="0" err="1"/>
              <a:t>dm</a:t>
            </a:r>
            <a:r>
              <a:rPr lang="en-US" dirty="0"/>
              <a:t>/</a:t>
            </a:r>
            <a:r>
              <a:rPr lang="en-US" dirty="0" err="1"/>
              <a:t>flatFiles</a:t>
            </a:r>
            <a:r>
              <a:rPr lang="en-US" dirty="0"/>
              <a:t>/</a:t>
            </a:r>
            <a:r>
              <a:rPr lang="en-US" dirty="0" err="1"/>
              <a:t>spSpec.html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www.sdss.org</a:t>
            </a:r>
            <a:r>
              <a:rPr lang="en-US" dirty="0"/>
              <a:t>/dr14/manga/manga-data/data-model/</a:t>
            </a:r>
          </a:p>
          <a:p>
            <a:endParaRPr lang="en-US" dirty="0"/>
          </a:p>
          <a:p>
            <a:r>
              <a:rPr lang="en-US" dirty="0"/>
              <a:t>Long file names, nested folders (long path) can cause problems with certain tools like command line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2560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high-level nomenclature </a:t>
            </a:r>
          </a:p>
          <a:p>
            <a:r>
              <a:rPr lang="en-US" dirty="0"/>
              <a:t>http://</a:t>
            </a:r>
            <a:r>
              <a:rPr lang="en-US" dirty="0" err="1"/>
              <a:t>classic.sdss.org</a:t>
            </a:r>
            <a:r>
              <a:rPr lang="en-US" dirty="0"/>
              <a:t>/dr6/</a:t>
            </a:r>
            <a:r>
              <a:rPr lang="en-US" dirty="0" err="1"/>
              <a:t>dm</a:t>
            </a:r>
            <a:r>
              <a:rPr lang="en-US" dirty="0"/>
              <a:t>/</a:t>
            </a:r>
            <a:r>
              <a:rPr lang="en-US" dirty="0" err="1"/>
              <a:t>flatFiles</a:t>
            </a:r>
            <a:r>
              <a:rPr lang="en-US" dirty="0"/>
              <a:t>/</a:t>
            </a:r>
            <a:r>
              <a:rPr lang="en-US" dirty="0" err="1"/>
              <a:t>spSpec.html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www.sdss.org</a:t>
            </a:r>
            <a:r>
              <a:rPr lang="en-US" dirty="0"/>
              <a:t>/dr14/manga/manga-data/data-model/</a:t>
            </a:r>
          </a:p>
          <a:p>
            <a:endParaRPr lang="en-US" dirty="0"/>
          </a:p>
          <a:p>
            <a:r>
              <a:rPr lang="en-US" dirty="0"/>
              <a:t>Long file names, nested folders (long path) can cause problems with certain tools like command line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68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content/how-make-readmetxt-fil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content/how-make-readmetxt-fil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content/how-make-readmetxt-file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dsl" TargetMode="External"/><Relationship Id="rId2" Type="http://schemas.openxmlformats.org/officeDocument/2006/relationships/hyperlink" Target="https://libraries.ou.edu/davis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libraries.ou.edu/carpentries" TargetMode="External"/><Relationship Id="rId4" Type="http://schemas.openxmlformats.org/officeDocument/2006/relationships/hyperlink" Target="https://libraries.ou.edu/impactchallenge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59DC92-E671-154F-9A93-E475EA0F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286" y="5047999"/>
            <a:ext cx="5747620" cy="618798"/>
          </a:xfrm>
        </p:spPr>
        <p:txBody>
          <a:bodyPr/>
          <a:lstStyle/>
          <a:p>
            <a:r>
              <a:rPr lang="en-US" dirty="0"/>
              <a:t>Managing Research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123485-100A-744C-BD5F-CD16509BC8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32403" y="5666797"/>
            <a:ext cx="7451385" cy="571500"/>
          </a:xfrm>
        </p:spPr>
        <p:txBody>
          <a:bodyPr/>
          <a:lstStyle/>
          <a:p>
            <a:pPr algn="ctr"/>
            <a:r>
              <a:rPr lang="en-US" sz="2400" dirty="0"/>
              <a:t>Survival Skills Workshop Series</a:t>
            </a:r>
          </a:p>
        </p:txBody>
      </p:sp>
    </p:spTree>
    <p:extLst>
      <p:ext uri="{BB962C8B-B14F-4D97-AF65-F5344CB8AC3E}">
        <p14:creationId xmlns:p14="http://schemas.microsoft.com/office/powerpoint/2010/main" val="1123119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2560320" y="1435608"/>
            <a:ext cx="9631680" cy="488768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file.docx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1">
                  <a:lumMod val="75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Be consistent – are there guidelines already in place?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3403691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2560320" y="1435608"/>
            <a:ext cx="9631680" cy="488768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file.docx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1">
                  <a:lumMod val="75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consistent – are there guidelines already in place?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3734991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2317949" y="1847088"/>
            <a:ext cx="5384800" cy="4123702"/>
          </a:xfrm>
        </p:spPr>
        <p:txBody>
          <a:bodyPr>
            <a:normAutofit fontScale="92500" lnSpcReduction="20000"/>
          </a:bodyPr>
          <a:lstStyle/>
          <a:p>
            <a:pPr marL="0" indent="0"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3600" dirty="0" err="1"/>
              <a:t>new_research_project</a:t>
            </a:r>
            <a:endParaRPr lang="en-US" sz="36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data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raw_data</a:t>
            </a:r>
            <a:endParaRPr lang="en-US" sz="3000" dirty="0"/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processed_data</a:t>
            </a:r>
            <a:endParaRPr lang="en-US" sz="30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analysis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question1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question2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literature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 err="1"/>
              <a:t>write_up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Organization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A0A7AD-BFAB-B84D-BBAD-F9C5CA8BF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47402" y="1847088"/>
            <a:ext cx="4332640" cy="4245240"/>
          </a:xfrm>
          <a:prstGeom prst="rect">
            <a:avLst/>
          </a:prstGeom>
        </p:spPr>
      </p:pic>
      <p:sp>
        <p:nvSpPr>
          <p:cNvPr id="8" name="L-Shape 7">
            <a:extLst>
              <a:ext uri="{FF2B5EF4-FFF2-40B4-BE49-F238E27FC236}">
                <a16:creationId xmlns:a16="http://schemas.microsoft.com/office/drawing/2014/main" id="{E48889F3-550C-3641-9011-ED0277AF5458}"/>
              </a:ext>
            </a:extLst>
          </p:cNvPr>
          <p:cNvSpPr/>
          <p:nvPr/>
        </p:nvSpPr>
        <p:spPr>
          <a:xfrm>
            <a:off x="2533880" y="2214390"/>
            <a:ext cx="672028" cy="330506"/>
          </a:xfrm>
          <a:prstGeom prst="corner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-Shape 8">
            <a:extLst>
              <a:ext uri="{FF2B5EF4-FFF2-40B4-BE49-F238E27FC236}">
                <a16:creationId xmlns:a16="http://schemas.microsoft.com/office/drawing/2014/main" id="{A1B841FC-62FF-6246-B389-7B9542581B77}"/>
              </a:ext>
            </a:extLst>
          </p:cNvPr>
          <p:cNvSpPr/>
          <p:nvPr/>
        </p:nvSpPr>
        <p:spPr>
          <a:xfrm>
            <a:off x="3034784" y="2723812"/>
            <a:ext cx="672028" cy="330506"/>
          </a:xfrm>
          <a:prstGeom prst="corner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-Shape 9">
            <a:extLst>
              <a:ext uri="{FF2B5EF4-FFF2-40B4-BE49-F238E27FC236}">
                <a16:creationId xmlns:a16="http://schemas.microsoft.com/office/drawing/2014/main" id="{05597C06-E4E3-CB4C-AA87-7A5C2D4C492E}"/>
              </a:ext>
            </a:extLst>
          </p:cNvPr>
          <p:cNvSpPr/>
          <p:nvPr/>
        </p:nvSpPr>
        <p:spPr>
          <a:xfrm>
            <a:off x="3034784" y="3054318"/>
            <a:ext cx="672028" cy="458398"/>
          </a:xfrm>
          <a:prstGeom prst="corner">
            <a:avLst>
              <a:gd name="adj1" fmla="val 40190"/>
              <a:gd name="adj2" fmla="val 36919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-Shape 10">
            <a:extLst>
              <a:ext uri="{FF2B5EF4-FFF2-40B4-BE49-F238E27FC236}">
                <a16:creationId xmlns:a16="http://schemas.microsoft.com/office/drawing/2014/main" id="{8932DC15-169C-834B-9499-7F827483A1CE}"/>
              </a:ext>
            </a:extLst>
          </p:cNvPr>
          <p:cNvSpPr/>
          <p:nvPr/>
        </p:nvSpPr>
        <p:spPr>
          <a:xfrm>
            <a:off x="2533880" y="2544896"/>
            <a:ext cx="672028" cy="1442489"/>
          </a:xfrm>
          <a:prstGeom prst="corner">
            <a:avLst>
              <a:gd name="adj1" fmla="val 32642"/>
              <a:gd name="adj2" fmla="val 29006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-Shape 11">
            <a:extLst>
              <a:ext uri="{FF2B5EF4-FFF2-40B4-BE49-F238E27FC236}">
                <a16:creationId xmlns:a16="http://schemas.microsoft.com/office/drawing/2014/main" id="{3FFD8AE5-C68C-C249-9254-EF9148339FB5}"/>
              </a:ext>
            </a:extLst>
          </p:cNvPr>
          <p:cNvSpPr/>
          <p:nvPr/>
        </p:nvSpPr>
        <p:spPr>
          <a:xfrm>
            <a:off x="3079754" y="4068186"/>
            <a:ext cx="672028" cy="330506"/>
          </a:xfrm>
          <a:prstGeom prst="corner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-Shape 12">
            <a:extLst>
              <a:ext uri="{FF2B5EF4-FFF2-40B4-BE49-F238E27FC236}">
                <a16:creationId xmlns:a16="http://schemas.microsoft.com/office/drawing/2014/main" id="{3E7DB30D-F659-4543-9CF4-228268EA9841}"/>
              </a:ext>
            </a:extLst>
          </p:cNvPr>
          <p:cNvSpPr/>
          <p:nvPr/>
        </p:nvSpPr>
        <p:spPr>
          <a:xfrm>
            <a:off x="3079754" y="4398692"/>
            <a:ext cx="672028" cy="458398"/>
          </a:xfrm>
          <a:prstGeom prst="corner">
            <a:avLst>
              <a:gd name="adj1" fmla="val 40190"/>
              <a:gd name="adj2" fmla="val 36919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-Shape 13">
            <a:extLst>
              <a:ext uri="{FF2B5EF4-FFF2-40B4-BE49-F238E27FC236}">
                <a16:creationId xmlns:a16="http://schemas.microsoft.com/office/drawing/2014/main" id="{84128143-265C-E441-B680-3FB963AB60E4}"/>
              </a:ext>
            </a:extLst>
          </p:cNvPr>
          <p:cNvSpPr/>
          <p:nvPr/>
        </p:nvSpPr>
        <p:spPr>
          <a:xfrm>
            <a:off x="2533880" y="3987385"/>
            <a:ext cx="672028" cy="1319133"/>
          </a:xfrm>
          <a:prstGeom prst="corner">
            <a:avLst>
              <a:gd name="adj1" fmla="val 32642"/>
              <a:gd name="adj2" fmla="val 29006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-Shape 14">
            <a:extLst>
              <a:ext uri="{FF2B5EF4-FFF2-40B4-BE49-F238E27FC236}">
                <a16:creationId xmlns:a16="http://schemas.microsoft.com/office/drawing/2014/main" id="{E245C3A6-4BF8-4A4A-AEB7-B8D276B2DD82}"/>
              </a:ext>
            </a:extLst>
          </p:cNvPr>
          <p:cNvSpPr/>
          <p:nvPr/>
        </p:nvSpPr>
        <p:spPr>
          <a:xfrm>
            <a:off x="2533880" y="5280205"/>
            <a:ext cx="672028" cy="453609"/>
          </a:xfrm>
          <a:prstGeom prst="corner">
            <a:avLst>
              <a:gd name="adj1" fmla="val 42556"/>
              <a:gd name="adj2" fmla="val 42225"/>
            </a:avLst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915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Information to include: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https://libraries.ou.edu/content/how-make-readmetxt-file</a:t>
            </a: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3026421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/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Information to include: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https://libraries.ou.edu/content/how-make-readmetxt-file</a:t>
            </a: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1614482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/>
              <a:t>Information to include: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hlinkClick r:id="rId3"/>
              </a:rPr>
              <a:t>https://libraries.ou.edu/content/how-make-readmetxt-file</a:t>
            </a:r>
            <a:r>
              <a:rPr lang="en-US" sz="2800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24217999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9135477-E504-3349-9C00-E0360B44B3BA}"/>
              </a:ext>
            </a:extLst>
          </p:cNvPr>
          <p:cNvSpPr/>
          <p:nvPr/>
        </p:nvSpPr>
        <p:spPr>
          <a:xfrm>
            <a:off x="8343221" y="1754659"/>
            <a:ext cx="3398108" cy="40854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004D69-DFA6-7C47-89EC-DA78C0622867}"/>
              </a:ext>
            </a:extLst>
          </p:cNvPr>
          <p:cNvSpPr/>
          <p:nvPr/>
        </p:nvSpPr>
        <p:spPr>
          <a:xfrm>
            <a:off x="4382835" y="1754659"/>
            <a:ext cx="3398108" cy="40854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F291C1-D631-AE43-AEC6-D8C5ACAE7C38}"/>
              </a:ext>
            </a:extLst>
          </p:cNvPr>
          <p:cNvSpPr/>
          <p:nvPr/>
        </p:nvSpPr>
        <p:spPr>
          <a:xfrm>
            <a:off x="422449" y="1754659"/>
            <a:ext cx="3398108" cy="408541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1E9BCEC-B2A0-9F4A-985A-8ED0EEC20DAA}"/>
              </a:ext>
            </a:extLst>
          </p:cNvPr>
          <p:cNvSpPr>
            <a:spLocks noGrp="1" noChangeAspect="1"/>
          </p:cNvSpPr>
          <p:nvPr>
            <p:ph idx="10"/>
          </p:nvPr>
        </p:nvSpPr>
        <p:spPr>
          <a:xfrm>
            <a:off x="528138" y="1909119"/>
            <a:ext cx="2958173" cy="32001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Spreadsheet</a:t>
            </a:r>
          </a:p>
          <a:p>
            <a:r>
              <a:rPr lang="en-US" sz="2400" dirty="0"/>
              <a:t>Tabulate data</a:t>
            </a:r>
          </a:p>
          <a:p>
            <a:r>
              <a:rPr lang="en-US" sz="2400" dirty="0"/>
              <a:t>Edited directly</a:t>
            </a:r>
          </a:p>
          <a:p>
            <a:r>
              <a:rPr lang="en-US" sz="2400" dirty="0"/>
              <a:t>Quickly analyze, make charts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A0137F-65A4-A34A-AFD3-1D4A52B070F1}"/>
              </a:ext>
            </a:extLst>
          </p:cNvPr>
          <p:cNvSpPr>
            <a:spLocks noGrp="1" noChangeAspect="1"/>
          </p:cNvSpPr>
          <p:nvPr>
            <p:ph idx="1"/>
          </p:nvPr>
        </p:nvSpPr>
        <p:spPr>
          <a:xfrm>
            <a:off x="4503875" y="1906917"/>
            <a:ext cx="2942822" cy="3690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Flat files (csv)</a:t>
            </a:r>
          </a:p>
          <a:p>
            <a:r>
              <a:rPr lang="en-US" sz="2400" dirty="0"/>
              <a:t>Read by many programs (including excel)</a:t>
            </a:r>
          </a:p>
          <a:p>
            <a:r>
              <a:rPr lang="en-US" sz="2400" dirty="0"/>
              <a:t>Programming language to analyze or connect to other tables </a:t>
            </a:r>
          </a:p>
          <a:p>
            <a:endParaRPr lang="en-US" dirty="0"/>
          </a:p>
        </p:txBody>
      </p:sp>
      <p:sp>
        <p:nvSpPr>
          <p:cNvPr id="7" name="Title 5">
            <a:extLst>
              <a:ext uri="{FF2B5EF4-FFF2-40B4-BE49-F238E27FC236}">
                <a16:creationId xmlns:a16="http://schemas.microsoft.com/office/drawing/2014/main" id="{F25521C0-EC5B-AF40-8B4A-0D6BCA8B7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Data organization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70DD209-1883-0247-A980-E3DD600C1651}"/>
              </a:ext>
            </a:extLst>
          </p:cNvPr>
          <p:cNvSpPr txBox="1">
            <a:spLocks noChangeAspect="1"/>
          </p:cNvSpPr>
          <p:nvPr/>
        </p:nvSpPr>
        <p:spPr>
          <a:xfrm>
            <a:off x="8495621" y="1906918"/>
            <a:ext cx="2967036" cy="3690693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57185" indent="-214303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Font typeface="Arial" panose="020B0604020202020204" pitchFamily="34" charset="0"/>
              <a:buChar char="•"/>
              <a:defRPr lang="en-US" sz="3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08" indent="-17144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SzPct val="60000"/>
              <a:buFont typeface="Courier New" panose="02070309020205020404" pitchFamily="49" charset="0"/>
              <a:buChar char="o"/>
              <a:defRPr lang="en-US" sz="3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091" indent="-17144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SzPct val="60000"/>
              <a:buFont typeface="Arial" panose="020B0604020202020204" pitchFamily="34" charset="0"/>
              <a:buChar char="•"/>
              <a:defRPr lang="en-US" sz="3200" kern="120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542973" indent="-171442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Tx/>
              <a:buSzPct val="35000"/>
              <a:buFont typeface="Courier New" panose="02070309020205020404" pitchFamily="49" charset="0"/>
              <a:buChar char="o"/>
              <a:defRPr lang="en-US" sz="3200" kern="1200" dirty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en-US" sz="2400" dirty="0"/>
              <a:t>Database</a:t>
            </a:r>
          </a:p>
          <a:p>
            <a:r>
              <a:rPr lang="en-US" sz="2400" dirty="0"/>
              <a:t>Relational data</a:t>
            </a:r>
          </a:p>
          <a:p>
            <a:r>
              <a:rPr lang="en-US" sz="2400" dirty="0"/>
              <a:t>Interact by specific software (multi-user friendly)</a:t>
            </a:r>
          </a:p>
          <a:p>
            <a:r>
              <a:rPr lang="en-US" sz="2400" dirty="0"/>
              <a:t>Can handle large data sets</a:t>
            </a:r>
          </a:p>
          <a:p>
            <a:r>
              <a:rPr lang="en-US" sz="2400" dirty="0"/>
              <a:t>Complex searching</a:t>
            </a:r>
          </a:p>
        </p:txBody>
      </p:sp>
    </p:spTree>
    <p:extLst>
      <p:ext uri="{BB962C8B-B14F-4D97-AF65-F5344CB8AC3E}">
        <p14:creationId xmlns:p14="http://schemas.microsoft.com/office/powerpoint/2010/main" val="3504212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FD3091-5E77-AE40-A961-F1491DA19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0806" y="499362"/>
            <a:ext cx="1075765" cy="7171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5D483D-9E71-C44C-8ED0-61420313DE96}"/>
              </a:ext>
            </a:extLst>
          </p:cNvPr>
          <p:cNvSpPr txBox="1"/>
          <p:nvPr/>
        </p:nvSpPr>
        <p:spPr>
          <a:xfrm>
            <a:off x="2918113" y="1188850"/>
            <a:ext cx="22224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Amanda’s Research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CA9991-8DCF-374C-A267-92CC0C33F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8270" y="1714499"/>
            <a:ext cx="914596" cy="6097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0363C9-55FC-AF44-9E9A-43EA1BEA827E}"/>
              </a:ext>
            </a:extLst>
          </p:cNvPr>
          <p:cNvSpPr txBox="1"/>
          <p:nvPr/>
        </p:nvSpPr>
        <p:spPr>
          <a:xfrm>
            <a:off x="3671617" y="2295881"/>
            <a:ext cx="10679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observations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2F7BF4B-0BC1-1C45-9FBA-A417F2DFB2F4}"/>
              </a:ext>
            </a:extLst>
          </p:cNvPr>
          <p:cNvCxnSpPr>
            <a:cxnSpLocks/>
          </p:cNvCxnSpPr>
          <p:nvPr/>
        </p:nvCxnSpPr>
        <p:spPr>
          <a:xfrm flipH="1">
            <a:off x="3418020" y="1465849"/>
            <a:ext cx="69999" cy="464727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3DEAA2-05C9-7443-A8CF-3E4912F7E72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494672" y="2019365"/>
            <a:ext cx="253598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B144A23-B67D-D443-8828-F52E198AE29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6597668" y="2047231"/>
          <a:ext cx="2823890" cy="3557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2549570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20121103_ra179.7dec12.1_g.fits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20121103_ra179.7dec12.1_r.fits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20121103_ra179.7dec12.1_spec.fits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240432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20121104_ra180.0dec12.1_g.fits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7818482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20121104_ra180.0dec12.1_r.fits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2696086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20121104_ra180.0dec12.1_spec.fits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2910694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galaxy1_g_crop.fits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9265328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galaxy1_r_crop.fits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8255567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galaxy1_spec_restframe.fits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3750977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galaxy2_g_crop.fits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0353719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galaxy2_r_crop.fits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9897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galaxy2_spec_restframe.fits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4092364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31B7808-2AB7-5649-9B96-194D7DBDE7D3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594712" y="3314560"/>
          <a:ext cx="2519649" cy="2668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5005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2214644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1303.7762.pdf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696553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2dfft.py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BHmass.py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E&amp;M class notes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3576915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mass &amp; pitch angle </a:t>
                      </a:r>
                      <a:r>
                        <a:rPr lang="en-US" sz="1100" dirty="0" err="1"/>
                        <a:t>scatter.png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240432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paper on mass </a:t>
                      </a:r>
                      <a:r>
                        <a:rPr lang="en-US" sz="1100" dirty="0" err="1"/>
                        <a:t>estimates.pdf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7818482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redshift(z)histogram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2696086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results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2910694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spiral </a:t>
                      </a:r>
                      <a:r>
                        <a:rPr lang="en-US" sz="1100" dirty="0" err="1"/>
                        <a:t>paper.pdf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9265328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6AD4FE-5E79-8346-B66B-999166FBC0A1}"/>
              </a:ext>
            </a:extLst>
          </p:cNvPr>
          <p:cNvCxnSpPr>
            <a:cxnSpLocks/>
          </p:cNvCxnSpPr>
          <p:nvPr/>
        </p:nvCxnSpPr>
        <p:spPr>
          <a:xfrm>
            <a:off x="4606791" y="2047231"/>
            <a:ext cx="1877266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2F200A-71E2-744B-A19B-D2E3CE96C68A}"/>
              </a:ext>
            </a:extLst>
          </p:cNvPr>
          <p:cNvCxnSpPr>
            <a:cxnSpLocks/>
          </p:cNvCxnSpPr>
          <p:nvPr/>
        </p:nvCxnSpPr>
        <p:spPr>
          <a:xfrm>
            <a:off x="6484057" y="2043422"/>
            <a:ext cx="1" cy="358562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7707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9CF0E5-8148-CD4A-B124-910FD9058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9436" y="1566280"/>
            <a:ext cx="914596" cy="6097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94F1B3-A3AF-7E47-8ABC-B5F08A1A3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716" y="62674"/>
            <a:ext cx="1075765" cy="7171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9D241B-9B13-4845-95D4-296C41583471}"/>
              </a:ext>
            </a:extLst>
          </p:cNvPr>
          <p:cNvSpPr txBox="1"/>
          <p:nvPr/>
        </p:nvSpPr>
        <p:spPr>
          <a:xfrm>
            <a:off x="1580982" y="749978"/>
            <a:ext cx="22825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BlackHoleMass_SpiralGalaxy</a:t>
            </a:r>
            <a:endParaRPr lang="en-US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10CBFC-5CEA-274C-82A7-3545101EE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946" y="3746685"/>
            <a:ext cx="914596" cy="6097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A5F111-50A0-A24F-B1D0-BCDBDD95B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2039" y="1110508"/>
            <a:ext cx="914597" cy="6097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5364F0-7238-4E4F-9904-D644527DF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9142" y="5567404"/>
            <a:ext cx="9144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E4726F-D0E2-0941-AECF-D28B6EC4611A}"/>
              </a:ext>
            </a:extLst>
          </p:cNvPr>
          <p:cNvSpPr txBox="1"/>
          <p:nvPr/>
        </p:nvSpPr>
        <p:spPr>
          <a:xfrm>
            <a:off x="3736367" y="4072459"/>
            <a:ext cx="68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5216A1-4132-6B4E-9580-81D5846DA732}"/>
              </a:ext>
            </a:extLst>
          </p:cNvPr>
          <p:cNvSpPr txBox="1"/>
          <p:nvPr/>
        </p:nvSpPr>
        <p:spPr>
          <a:xfrm>
            <a:off x="3695498" y="1418684"/>
            <a:ext cx="7435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analysis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FA05ED-A326-494F-8A9B-AA0D9226FA3F}"/>
              </a:ext>
            </a:extLst>
          </p:cNvPr>
          <p:cNvSpPr txBox="1"/>
          <p:nvPr/>
        </p:nvSpPr>
        <p:spPr>
          <a:xfrm>
            <a:off x="3704838" y="5900443"/>
            <a:ext cx="8289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literature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7EFD9B-7EB8-E749-9970-C0A6DBD01DE2}"/>
              </a:ext>
            </a:extLst>
          </p:cNvPr>
          <p:cNvCxnSpPr>
            <a:cxnSpLocks/>
          </p:cNvCxnSpPr>
          <p:nvPr/>
        </p:nvCxnSpPr>
        <p:spPr>
          <a:xfrm>
            <a:off x="2451760" y="1040837"/>
            <a:ext cx="0" cy="567280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ABD3B62-9D62-C240-96CD-5F59188C2038}"/>
              </a:ext>
            </a:extLst>
          </p:cNvPr>
          <p:cNvCxnSpPr>
            <a:cxnSpLocks/>
          </p:cNvCxnSpPr>
          <p:nvPr/>
        </p:nvCxnSpPr>
        <p:spPr>
          <a:xfrm>
            <a:off x="2451760" y="3979570"/>
            <a:ext cx="1177186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021C827-C0BA-F046-9D22-62636DF74739}"/>
              </a:ext>
            </a:extLst>
          </p:cNvPr>
          <p:cNvCxnSpPr>
            <a:cxnSpLocks/>
          </p:cNvCxnSpPr>
          <p:nvPr/>
        </p:nvCxnSpPr>
        <p:spPr>
          <a:xfrm flipH="1">
            <a:off x="4129048" y="4331505"/>
            <a:ext cx="1" cy="81531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F7788AA-A8E0-C64B-9E77-6B7B358BCF6A}"/>
              </a:ext>
            </a:extLst>
          </p:cNvPr>
          <p:cNvCxnSpPr>
            <a:cxnSpLocks/>
          </p:cNvCxnSpPr>
          <p:nvPr/>
        </p:nvCxnSpPr>
        <p:spPr>
          <a:xfrm>
            <a:off x="4113884" y="1684797"/>
            <a:ext cx="0" cy="184502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18EDB4-279F-3245-8A4F-2A8F617A9F5C}"/>
              </a:ext>
            </a:extLst>
          </p:cNvPr>
          <p:cNvCxnSpPr>
            <a:cxnSpLocks/>
          </p:cNvCxnSpPr>
          <p:nvPr/>
        </p:nvCxnSpPr>
        <p:spPr>
          <a:xfrm>
            <a:off x="4113884" y="1823998"/>
            <a:ext cx="48227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F10F7EF7-0E90-4941-A84F-AE4AADFC2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184" y="4836263"/>
            <a:ext cx="914596" cy="60973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3836F5-3C5C-1343-8D7C-D9C55097D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762" y="4162269"/>
            <a:ext cx="914596" cy="60973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18BDC06-ECEA-AC4C-BD21-FFA6428D1826}"/>
              </a:ext>
            </a:extLst>
          </p:cNvPr>
          <p:cNvSpPr txBox="1"/>
          <p:nvPr/>
        </p:nvSpPr>
        <p:spPr>
          <a:xfrm>
            <a:off x="4621080" y="4467829"/>
            <a:ext cx="9687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processed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444231-24F0-3543-BBAD-EEB1F1B92E39}"/>
              </a:ext>
            </a:extLst>
          </p:cNvPr>
          <p:cNvSpPr txBox="1"/>
          <p:nvPr/>
        </p:nvSpPr>
        <p:spPr>
          <a:xfrm>
            <a:off x="4728696" y="5149605"/>
            <a:ext cx="68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raw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DA72CE-0F38-8A4B-A08C-BEE2600A2A22}"/>
              </a:ext>
            </a:extLst>
          </p:cNvPr>
          <p:cNvSpPr txBox="1"/>
          <p:nvPr/>
        </p:nvSpPr>
        <p:spPr>
          <a:xfrm>
            <a:off x="4637592" y="1871146"/>
            <a:ext cx="68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plots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29E4C063-0F5D-BE4A-A699-6A99D7ED74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876286"/>
              </p:ext>
            </p:extLst>
          </p:nvPr>
        </p:nvGraphicFramePr>
        <p:xfrm>
          <a:off x="4873645" y="5642663"/>
          <a:ext cx="2081022" cy="118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1806702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BHmass_pitch.bib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696553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KormandyHo2013.pdf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Lusso2010.pdf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Vertergaard2006.pdf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24043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954E29A6-094D-8946-83C9-830401651F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9777916"/>
              </p:ext>
            </p:extLst>
          </p:nvPr>
        </p:nvGraphicFramePr>
        <p:xfrm>
          <a:off x="5730575" y="1781572"/>
          <a:ext cx="2356602" cy="5929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95359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2061243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mass_pitchangle_scatter.png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696553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redshift_histogram.png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2C52C897-77CA-0F4A-B40D-A261DFBC57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549008"/>
              </p:ext>
            </p:extLst>
          </p:nvPr>
        </p:nvGraphicFramePr>
        <p:xfrm>
          <a:off x="4182376" y="2343898"/>
          <a:ext cx="1407408" cy="118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6311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1071097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2dfft.py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696553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BHmass.py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results.csv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README.txt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22694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79E9852A-7622-D042-BD35-CFB77D0B0C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882583"/>
              </p:ext>
            </p:extLst>
          </p:nvPr>
        </p:nvGraphicFramePr>
        <p:xfrm>
          <a:off x="8821386" y="4382646"/>
          <a:ext cx="2916083" cy="2075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14437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2601646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20121103_ra179.7dec12.1_g.fits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20121103_ra179.7dec12.1_r.fits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20121103_ra179.7dec12.1_spec.fits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240432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20121104_ra180.0dec12.1_g.fits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7818482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20121104_ra180.0dec12.1_r.fits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2696086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20121104_ra180.0dec12.1_spec.fits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2910694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README.txt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84048977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EA043B2D-6EF8-B740-926D-AE5538077A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2141442"/>
              </p:ext>
            </p:extLst>
          </p:nvPr>
        </p:nvGraphicFramePr>
        <p:xfrm>
          <a:off x="8821386" y="1751626"/>
          <a:ext cx="2569782" cy="2371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9459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2240323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galaxy1_g_crop.fits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9265328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galaxy1_r_crop.fits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8255567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galaxy1_spec_restframe.fits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3750977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galaxy2_g_crop.fits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0353719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galaxy2_r_crop.fits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9897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galaxy2_spec_restframe.fits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409236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README.txt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087098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README_methods.txt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6077960"/>
                  </a:ext>
                </a:extLst>
              </a:tr>
            </a:tbl>
          </a:graphicData>
        </a:graphic>
      </p:graphicFrame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9CB9932-A5F9-4345-856A-324AD40CFE3F}"/>
              </a:ext>
            </a:extLst>
          </p:cNvPr>
          <p:cNvCxnSpPr>
            <a:cxnSpLocks/>
          </p:cNvCxnSpPr>
          <p:nvPr/>
        </p:nvCxnSpPr>
        <p:spPr>
          <a:xfrm>
            <a:off x="5465040" y="1823998"/>
            <a:ext cx="195139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2906C6A-7291-C84F-B9F1-C0EA0570DCBF}"/>
              </a:ext>
            </a:extLst>
          </p:cNvPr>
          <p:cNvCxnSpPr>
            <a:cxnSpLocks/>
          </p:cNvCxnSpPr>
          <p:nvPr/>
        </p:nvCxnSpPr>
        <p:spPr>
          <a:xfrm>
            <a:off x="5660179" y="1819112"/>
            <a:ext cx="0" cy="58825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290E5D-6A66-EF4E-AB53-9913308BEE56}"/>
              </a:ext>
            </a:extLst>
          </p:cNvPr>
          <p:cNvCxnSpPr>
            <a:cxnSpLocks/>
          </p:cNvCxnSpPr>
          <p:nvPr/>
        </p:nvCxnSpPr>
        <p:spPr>
          <a:xfrm>
            <a:off x="4466895" y="5983087"/>
            <a:ext cx="328880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153ECB2-B8AD-6341-9743-F5E552BF7E5F}"/>
              </a:ext>
            </a:extLst>
          </p:cNvPr>
          <p:cNvCxnSpPr>
            <a:cxnSpLocks/>
          </p:cNvCxnSpPr>
          <p:nvPr/>
        </p:nvCxnSpPr>
        <p:spPr>
          <a:xfrm>
            <a:off x="4794397" y="5642663"/>
            <a:ext cx="0" cy="118592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8851AE7-9FEE-2C4D-915E-EE354B5B4212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4120529" y="4467135"/>
            <a:ext cx="46523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03B3F82-2E7C-474E-B948-82B2639572B4}"/>
              </a:ext>
            </a:extLst>
          </p:cNvPr>
          <p:cNvCxnSpPr>
            <a:cxnSpLocks/>
          </p:cNvCxnSpPr>
          <p:nvPr/>
        </p:nvCxnSpPr>
        <p:spPr>
          <a:xfrm>
            <a:off x="4113884" y="5141128"/>
            <a:ext cx="449276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DA5E4A-E32D-344E-B972-BE2CE66F02CD}"/>
              </a:ext>
            </a:extLst>
          </p:cNvPr>
          <p:cNvCxnSpPr>
            <a:cxnSpLocks/>
          </p:cNvCxnSpPr>
          <p:nvPr/>
        </p:nvCxnSpPr>
        <p:spPr>
          <a:xfrm flipV="1">
            <a:off x="5407494" y="2968324"/>
            <a:ext cx="3296252" cy="1555715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4C2E3EF-96E2-584D-9D1D-A55FBC6FFFB0}"/>
              </a:ext>
            </a:extLst>
          </p:cNvPr>
          <p:cNvCxnSpPr>
            <a:cxnSpLocks/>
          </p:cNvCxnSpPr>
          <p:nvPr/>
        </p:nvCxnSpPr>
        <p:spPr>
          <a:xfrm>
            <a:off x="5433998" y="5163562"/>
            <a:ext cx="3280634" cy="479101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F740766-FD5D-544F-B8D9-B3793A17B7DD}"/>
              </a:ext>
            </a:extLst>
          </p:cNvPr>
          <p:cNvCxnSpPr>
            <a:cxnSpLocks/>
          </p:cNvCxnSpPr>
          <p:nvPr/>
        </p:nvCxnSpPr>
        <p:spPr>
          <a:xfrm>
            <a:off x="2451760" y="1310810"/>
            <a:ext cx="1177186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7050BE1-BD26-0143-B7FE-329E63B1B99A}"/>
              </a:ext>
            </a:extLst>
          </p:cNvPr>
          <p:cNvCxnSpPr>
            <a:cxnSpLocks/>
          </p:cNvCxnSpPr>
          <p:nvPr/>
        </p:nvCxnSpPr>
        <p:spPr>
          <a:xfrm>
            <a:off x="2451760" y="5841874"/>
            <a:ext cx="1177186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B35810B-42EB-584C-A759-ABB836E321D5}"/>
              </a:ext>
            </a:extLst>
          </p:cNvPr>
          <p:cNvCxnSpPr>
            <a:cxnSpLocks/>
          </p:cNvCxnSpPr>
          <p:nvPr/>
        </p:nvCxnSpPr>
        <p:spPr>
          <a:xfrm>
            <a:off x="8714632" y="4398339"/>
            <a:ext cx="0" cy="20596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353FC1F-EDC6-804D-92E1-660E3709376D}"/>
              </a:ext>
            </a:extLst>
          </p:cNvPr>
          <p:cNvCxnSpPr>
            <a:cxnSpLocks/>
          </p:cNvCxnSpPr>
          <p:nvPr/>
        </p:nvCxnSpPr>
        <p:spPr>
          <a:xfrm>
            <a:off x="8719427" y="1777692"/>
            <a:ext cx="0" cy="238126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6" name="Table 45">
            <a:extLst>
              <a:ext uri="{FF2B5EF4-FFF2-40B4-BE49-F238E27FC236}">
                <a16:creationId xmlns:a16="http://schemas.microsoft.com/office/drawing/2014/main" id="{72A1397F-2725-9A4E-9B78-193C7BDD67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4462706"/>
              </p:ext>
            </p:extLst>
          </p:nvPr>
        </p:nvGraphicFramePr>
        <p:xfrm>
          <a:off x="2526811" y="6417166"/>
          <a:ext cx="1407408" cy="2964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36311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1071097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README.txt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22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00162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A8922F-2317-434C-9BE7-7514A55CA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Formatting data for analysis; Tidy Data 101 – Thur. 10am</a:t>
            </a:r>
          </a:p>
          <a:p>
            <a:pPr>
              <a:spcAft>
                <a:spcPts val="1200"/>
              </a:spcAft>
            </a:pPr>
            <a:r>
              <a:rPr lang="en-US" dirty="0"/>
              <a:t>Backups 101 – Fri. 10am</a:t>
            </a:r>
          </a:p>
          <a:p>
            <a:pPr>
              <a:spcAft>
                <a:spcPts val="1200"/>
              </a:spcAft>
            </a:pPr>
            <a:r>
              <a:rPr lang="en-US" dirty="0"/>
              <a:t>Version control</a:t>
            </a:r>
          </a:p>
          <a:p>
            <a:pPr>
              <a:spcAft>
                <a:spcPts val="1200"/>
              </a:spcAft>
            </a:pPr>
            <a:r>
              <a:rPr lang="en-US" dirty="0"/>
              <a:t>Data Management Plans - Mark </a:t>
            </a:r>
            <a:r>
              <a:rPr lang="en-US" dirty="0" err="1"/>
              <a:t>Laufersweiler</a:t>
            </a:r>
            <a:r>
              <a:rPr lang="en-US" dirty="0"/>
              <a:t>, Research Data Specialist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More on managing data</a:t>
            </a:r>
          </a:p>
        </p:txBody>
      </p:sp>
    </p:spTree>
    <p:extLst>
      <p:ext uri="{BB962C8B-B14F-4D97-AF65-F5344CB8AC3E}">
        <p14:creationId xmlns:p14="http://schemas.microsoft.com/office/powerpoint/2010/main" val="1535917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62BD90-2B97-4A40-A461-EB5B406344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7189"/>
          <a:stretch/>
        </p:blipFill>
        <p:spPr>
          <a:xfrm>
            <a:off x="2005313" y="0"/>
            <a:ext cx="84369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879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9600" y="2208741"/>
            <a:ext cx="5490575" cy="3549028"/>
          </a:xfrm>
        </p:spPr>
        <p:txBody>
          <a:bodyPr>
            <a:normAutofit/>
          </a:bodyPr>
          <a:lstStyle/>
          <a:p>
            <a:r>
              <a:rPr lang="en-US" sz="2800" dirty="0"/>
              <a:t>Information Specialists @ DAVIS</a:t>
            </a:r>
            <a:br>
              <a:rPr lang="en-US" sz="2800" dirty="0"/>
            </a:br>
            <a:r>
              <a:rPr lang="en-US" sz="2800" dirty="0">
                <a:hlinkClick r:id="rId2"/>
              </a:rPr>
              <a:t>https://libraries.ou.edu/davis</a:t>
            </a:r>
            <a:r>
              <a:rPr lang="en-US" sz="2800" dirty="0"/>
              <a:t> </a:t>
            </a:r>
          </a:p>
          <a:p>
            <a:r>
              <a:rPr lang="en-US" sz="2800" dirty="0"/>
              <a:t>Digital Scholarship Lab</a:t>
            </a:r>
            <a:br>
              <a:rPr lang="en-US" sz="2800" dirty="0"/>
            </a:br>
            <a:r>
              <a:rPr lang="en-US" sz="2800" dirty="0">
                <a:hlinkClick r:id="rId3"/>
              </a:rPr>
              <a:t>https://libraries.ou.edu/dsl</a:t>
            </a:r>
            <a:endParaRPr lang="en-US" sz="2800" dirty="0"/>
          </a:p>
          <a:p>
            <a:r>
              <a:rPr lang="en-US" sz="2800" dirty="0"/>
              <a:t>Digital Skills Hub</a:t>
            </a:r>
            <a:br>
              <a:rPr lang="en-US" sz="2800" dirty="0"/>
            </a:br>
            <a:r>
              <a:rPr lang="en-US" sz="2800" dirty="0"/>
              <a:t>(coming soon)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1"/>
          </p:nvPr>
        </p:nvSpPr>
        <p:spPr>
          <a:xfrm>
            <a:off x="6194436" y="1979111"/>
            <a:ext cx="5742868" cy="3778657"/>
          </a:xfrm>
        </p:spPr>
        <p:txBody>
          <a:bodyPr>
            <a:noAutofit/>
          </a:bodyPr>
          <a:lstStyle/>
          <a:p>
            <a:r>
              <a:rPr lang="en-US" sz="2800" dirty="0"/>
              <a:t>Impact Challenge</a:t>
            </a:r>
            <a:br>
              <a:rPr lang="en-US" sz="2800" dirty="0"/>
            </a:br>
            <a:r>
              <a:rPr lang="en-US" sz="2800" dirty="0">
                <a:hlinkClick r:id="rId4"/>
              </a:rPr>
              <a:t>https://libraries.ou.edu/</a:t>
            </a:r>
            <a:br>
              <a:rPr lang="en-US" sz="2800" dirty="0">
                <a:hlinkClick r:id="rId4"/>
              </a:rPr>
            </a:br>
            <a:r>
              <a:rPr lang="en-US" sz="2800" dirty="0" err="1">
                <a:hlinkClick r:id="rId4"/>
              </a:rPr>
              <a:t>impactchallenge</a:t>
            </a:r>
            <a:r>
              <a:rPr lang="en-US" sz="2800" dirty="0"/>
              <a:t>  </a:t>
            </a:r>
          </a:p>
          <a:p>
            <a:pPr lvl="1"/>
            <a:r>
              <a:rPr lang="en-US" sz="2000" dirty="0"/>
              <a:t>Feb 4-8: Make your data discoverable</a:t>
            </a:r>
          </a:p>
          <a:p>
            <a:pPr lvl="1"/>
            <a:r>
              <a:rPr lang="en-US" sz="2000" dirty="0"/>
              <a:t>Feb. 11-15: Share software with </a:t>
            </a:r>
            <a:r>
              <a:rPr lang="en-US" sz="2000" dirty="0" err="1"/>
              <a:t>Github</a:t>
            </a:r>
            <a:endParaRPr lang="en-US" sz="2000" dirty="0"/>
          </a:p>
          <a:p>
            <a:pPr lvl="1"/>
            <a:r>
              <a:rPr lang="en-US" sz="2000" dirty="0"/>
              <a:t>Feb. 18-22: Understand DOIs</a:t>
            </a:r>
          </a:p>
          <a:p>
            <a:r>
              <a:rPr lang="en-US" sz="2800" dirty="0"/>
              <a:t>Carpentries two-day workshops </a:t>
            </a:r>
            <a:r>
              <a:rPr lang="en-US" sz="2800" dirty="0">
                <a:hlinkClick r:id="rId5"/>
              </a:rPr>
              <a:t>https://libraries.ou.edu/</a:t>
            </a:r>
            <a:br>
              <a:rPr lang="en-US" sz="2800" dirty="0">
                <a:hlinkClick r:id="rId5"/>
              </a:rPr>
            </a:br>
            <a:r>
              <a:rPr lang="en-US" sz="2800" dirty="0">
                <a:hlinkClick r:id="rId5"/>
              </a:rPr>
              <a:t>carpentries</a:t>
            </a:r>
            <a:r>
              <a:rPr lang="en-US" sz="2800" dirty="0"/>
              <a:t> </a:t>
            </a:r>
          </a:p>
          <a:p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3C71A-5F8A-5C4C-B19D-A92B8ED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916826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Find more resources and upcoming events!</a:t>
            </a:r>
          </a:p>
        </p:txBody>
      </p:sp>
    </p:spTree>
    <p:extLst>
      <p:ext uri="{BB962C8B-B14F-4D97-AF65-F5344CB8AC3E}">
        <p14:creationId xmlns:p14="http://schemas.microsoft.com/office/powerpoint/2010/main" val="23038310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Survey link </a:t>
            </a:r>
          </a:p>
          <a:p>
            <a:pPr marL="0" indent="0" algn="ctr">
              <a:spcAft>
                <a:spcPts val="1200"/>
              </a:spcAft>
              <a:buNone/>
            </a:pPr>
            <a:r>
              <a:rPr lang="en-US" dirty="0" err="1"/>
              <a:t>bit.ly</a:t>
            </a:r>
            <a:r>
              <a:rPr lang="en-US" dirty="0"/>
              <a:t>/oulib_davis_workshop </a:t>
            </a:r>
          </a:p>
          <a:p>
            <a:r>
              <a:rPr lang="en-US" dirty="0"/>
              <a:t>Today’s topic </a:t>
            </a:r>
          </a:p>
          <a:p>
            <a:pPr marL="0" indent="0" algn="ctr">
              <a:buNone/>
            </a:pPr>
            <a:r>
              <a:rPr lang="en-US" dirty="0"/>
              <a:t>Survival Skills: Managing Research Data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4C4D20-498A-0B4C-B3DF-B1E363085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10042087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Please take 5 min to help us improve</a:t>
            </a:r>
          </a:p>
        </p:txBody>
      </p:sp>
    </p:spTree>
    <p:extLst>
      <p:ext uri="{BB962C8B-B14F-4D97-AF65-F5344CB8AC3E}">
        <p14:creationId xmlns:p14="http://schemas.microsoft.com/office/powerpoint/2010/main" val="598923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801BCDBC-059A-224A-8522-9536E48372D2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64061" y="1600201"/>
            <a:ext cx="6000765" cy="4123702"/>
          </a:xfrm>
        </p:spPr>
        <p:txBody>
          <a:bodyPr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dirty="0"/>
              <a:t>Why think about these things?</a:t>
            </a:r>
          </a:p>
          <a:p>
            <a:r>
              <a:rPr lang="en-US" dirty="0"/>
              <a:t>Discoverability</a:t>
            </a:r>
          </a:p>
          <a:p>
            <a:pPr lvl="1"/>
            <a:r>
              <a:rPr lang="en-US" dirty="0"/>
              <a:t>Others</a:t>
            </a:r>
          </a:p>
          <a:p>
            <a:pPr lvl="1"/>
            <a:r>
              <a:rPr lang="en-US" dirty="0"/>
              <a:t>You</a:t>
            </a:r>
          </a:p>
          <a:p>
            <a:r>
              <a:rPr lang="en-US" dirty="0"/>
              <a:t>Collaboration </a:t>
            </a:r>
          </a:p>
          <a:p>
            <a:r>
              <a:rPr lang="en-US" dirty="0"/>
              <a:t>Reproducibility</a:t>
            </a:r>
          </a:p>
        </p:txBody>
      </p:sp>
      <p:pic>
        <p:nvPicPr>
          <p:cNvPr id="23" name="Content Placeholder 22">
            <a:extLst>
              <a:ext uri="{FF2B5EF4-FFF2-40B4-BE49-F238E27FC236}">
                <a16:creationId xmlns:a16="http://schemas.microsoft.com/office/drawing/2014/main" id="{4DD4C1D0-516C-1445-B97E-18BE78D193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67233" y="1338506"/>
            <a:ext cx="4247028" cy="2654392"/>
          </a:xfrm>
        </p:spPr>
      </p:pic>
      <p:sp>
        <p:nvSpPr>
          <p:cNvPr id="19" name="Title 18">
            <a:extLst>
              <a:ext uri="{FF2B5EF4-FFF2-40B4-BE49-F238E27FC236}">
                <a16:creationId xmlns:a16="http://schemas.microsoft.com/office/drawing/2014/main" id="{04460B3C-EB2E-CF46-90D3-0C599BD46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Managing Research Data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FB0221ED-1852-DF4F-A343-8B508FCD1D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0591" y="2952901"/>
            <a:ext cx="2003869" cy="26828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3B65B3-BD47-4E43-88F5-F51B0F9B63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0295" y="3866920"/>
            <a:ext cx="3690211" cy="2131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3084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FD3091-5E77-AE40-A961-F1491DA19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0806" y="499362"/>
            <a:ext cx="1075765" cy="7171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5D483D-9E71-C44C-8ED0-61420313DE96}"/>
              </a:ext>
            </a:extLst>
          </p:cNvPr>
          <p:cNvSpPr txBox="1"/>
          <p:nvPr/>
        </p:nvSpPr>
        <p:spPr>
          <a:xfrm>
            <a:off x="2918113" y="1188850"/>
            <a:ext cx="22224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Amanda’s Research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CA9991-8DCF-374C-A267-92CC0C33F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8270" y="1714499"/>
            <a:ext cx="914596" cy="6097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0363C9-55FC-AF44-9E9A-43EA1BEA827E}"/>
              </a:ext>
            </a:extLst>
          </p:cNvPr>
          <p:cNvSpPr txBox="1"/>
          <p:nvPr/>
        </p:nvSpPr>
        <p:spPr>
          <a:xfrm>
            <a:off x="3671617" y="2295881"/>
            <a:ext cx="10679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observations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2F7BF4B-0BC1-1C45-9FBA-A417F2DFB2F4}"/>
              </a:ext>
            </a:extLst>
          </p:cNvPr>
          <p:cNvCxnSpPr>
            <a:cxnSpLocks/>
          </p:cNvCxnSpPr>
          <p:nvPr/>
        </p:nvCxnSpPr>
        <p:spPr>
          <a:xfrm flipH="1">
            <a:off x="3418020" y="1465849"/>
            <a:ext cx="69999" cy="464727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3DEAA2-05C9-7443-A8CF-3E4912F7E72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3494672" y="2019365"/>
            <a:ext cx="253598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B144A23-B67D-D443-8828-F52E198AE2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641650"/>
              </p:ext>
            </p:extLst>
          </p:nvPr>
        </p:nvGraphicFramePr>
        <p:xfrm>
          <a:off x="6597668" y="2047231"/>
          <a:ext cx="2823890" cy="3557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2549570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20121103_ra179.7dec12.1_g.fits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20121103_ra179.7dec12.1_r.fits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20121103_ra179.7dec12.1_spec.fits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240432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20121104_ra180.0dec12.1_g.fits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7818482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20121104_ra180.0dec12.1_r.fits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2696086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20121104_ra180.0dec12.1_spec.fits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2910694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galaxy1_g_crop.fits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9265328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galaxy1_r_crop.fits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8255567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galaxy1_spec_restframe.fits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3750977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galaxy2_g_crop.fits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0353719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galaxy2_r_crop.fits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9897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galaxy2_spec_restframe.fits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4092364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31B7808-2AB7-5649-9B96-194D7DBDE7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349894"/>
              </p:ext>
            </p:extLst>
          </p:nvPr>
        </p:nvGraphicFramePr>
        <p:xfrm>
          <a:off x="3594712" y="3314560"/>
          <a:ext cx="2519649" cy="2668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5005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2214644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1303.7762.pdf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696553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2dfft.py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BHmass.py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E&amp;M class notes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3576915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mass &amp; pitch angle </a:t>
                      </a:r>
                      <a:r>
                        <a:rPr lang="en-US" sz="1100" dirty="0" err="1"/>
                        <a:t>scatter.png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240432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paper on mass </a:t>
                      </a:r>
                      <a:r>
                        <a:rPr lang="en-US" sz="1100" dirty="0" err="1"/>
                        <a:t>estimates.pdf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7818482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redshift(z)histogram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2696086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results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2910694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spiral </a:t>
                      </a:r>
                      <a:r>
                        <a:rPr lang="en-US" sz="1100" dirty="0" err="1"/>
                        <a:t>paper.pdf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9265328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6AD4FE-5E79-8346-B66B-999166FBC0A1}"/>
              </a:ext>
            </a:extLst>
          </p:cNvPr>
          <p:cNvCxnSpPr>
            <a:cxnSpLocks/>
          </p:cNvCxnSpPr>
          <p:nvPr/>
        </p:nvCxnSpPr>
        <p:spPr>
          <a:xfrm>
            <a:off x="4606791" y="2047231"/>
            <a:ext cx="1877266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2F200A-71E2-744B-A19B-D2E3CE96C68A}"/>
              </a:ext>
            </a:extLst>
          </p:cNvPr>
          <p:cNvCxnSpPr>
            <a:cxnSpLocks/>
          </p:cNvCxnSpPr>
          <p:nvPr/>
        </p:nvCxnSpPr>
        <p:spPr>
          <a:xfrm>
            <a:off x="6484057" y="2043422"/>
            <a:ext cx="1" cy="358562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170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2560320" y="1435608"/>
            <a:ext cx="9631680" cy="488768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file.docx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1">
                  <a:lumMod val="75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Be consistent – are there guidelines already in place?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3914096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2560320" y="1435608"/>
            <a:ext cx="9631680" cy="488768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Is a date appropriate?  </a:t>
            </a:r>
            <a:r>
              <a:rPr lang="en-US" sz="3200" dirty="0" err="1"/>
              <a:t>YYYYMMDDleafcolor.dat</a:t>
            </a:r>
            <a:endParaRPr lang="en-US" sz="3200" dirty="0"/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Are there multiple observers?  </a:t>
            </a:r>
            <a:r>
              <a:rPr lang="en-US" sz="3200" dirty="0" err="1"/>
              <a:t>YYYYMMDD_counts_ABS.csv</a:t>
            </a:r>
            <a:endParaRPr lang="en-US" sz="3200" dirty="0"/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file.docx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1">
                  <a:lumMod val="75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Be consistent – are there guidelines already in place?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244923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2560320" y="1435608"/>
            <a:ext cx="9631680" cy="488768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/>
              <a:t>this </a:t>
            </a:r>
            <a:r>
              <a:rPr lang="en-US" sz="3200" dirty="0" err="1"/>
              <a:t>file.docx</a:t>
            </a:r>
            <a:endParaRPr lang="en-US" sz="32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1">
                  <a:lumMod val="75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Be consistent – are there guidelines already in place?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1277385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2560320" y="1435608"/>
            <a:ext cx="9631680" cy="488768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/>
              <a:t>this </a:t>
            </a:r>
            <a:r>
              <a:rPr lang="en-US" sz="3200" dirty="0" err="1"/>
              <a:t>file.docx</a:t>
            </a:r>
            <a:endParaRPr lang="en-US" sz="32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ThisFile.docx</a:t>
            </a:r>
            <a:endParaRPr lang="en-US" sz="3200" dirty="0"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this_file.docx</a:t>
            </a:r>
            <a:r>
              <a:rPr lang="en-US" sz="3200" dirty="0"/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Be consistent – are there guidelines already in place?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2984301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2560320" y="1435608"/>
            <a:ext cx="9631680" cy="4887686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1">
                    <a:lumMod val="75000"/>
                  </a:schemeClr>
                </a:solidFill>
              </a:rPr>
              <a:t>file.docx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1">
                  <a:lumMod val="75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Be consistent – are there guidelines already in place?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250925675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1641</TotalTime>
  <Words>1738</Words>
  <Application>Microsoft Macintosh PowerPoint</Application>
  <PresentationFormat>Widescreen</PresentationFormat>
  <Paragraphs>290</Paragraphs>
  <Slides>21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.Apple Color Emoji UI</vt:lpstr>
      <vt:lpstr>Arial</vt:lpstr>
      <vt:lpstr>Calibri</vt:lpstr>
      <vt:lpstr>Courier New</vt:lpstr>
      <vt:lpstr>Helvetica</vt:lpstr>
      <vt:lpstr>Wingdings</vt:lpstr>
      <vt:lpstr>Custom Design</vt:lpstr>
      <vt:lpstr>Managing Research Data</vt:lpstr>
      <vt:lpstr>PowerPoint Presentation</vt:lpstr>
      <vt:lpstr>Managing Research Data</vt:lpstr>
      <vt:lpstr>PowerPoint Presentation</vt:lpstr>
      <vt:lpstr>File Naming</vt:lpstr>
      <vt:lpstr>File Naming</vt:lpstr>
      <vt:lpstr>File Naming</vt:lpstr>
      <vt:lpstr>File Naming</vt:lpstr>
      <vt:lpstr>File Naming</vt:lpstr>
      <vt:lpstr>File Naming</vt:lpstr>
      <vt:lpstr>File Naming</vt:lpstr>
      <vt:lpstr>File Organization</vt:lpstr>
      <vt:lpstr>README files</vt:lpstr>
      <vt:lpstr>README files</vt:lpstr>
      <vt:lpstr>README files</vt:lpstr>
      <vt:lpstr>Data organization</vt:lpstr>
      <vt:lpstr>PowerPoint Presentation</vt:lpstr>
      <vt:lpstr>PowerPoint Presentation</vt:lpstr>
      <vt:lpstr>More on managing data</vt:lpstr>
      <vt:lpstr>Find more resources and upcoming events!</vt:lpstr>
      <vt:lpstr>Please take 5 min to help us improve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Schilling, Amanda B.</cp:lastModifiedBy>
  <cp:revision>97</cp:revision>
  <dcterms:created xsi:type="dcterms:W3CDTF">2018-06-15T17:19:10Z</dcterms:created>
  <dcterms:modified xsi:type="dcterms:W3CDTF">2019-02-11T15:29:15Z</dcterms:modified>
</cp:coreProperties>
</file>

<file path=docProps/thumbnail.jpeg>
</file>